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FA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-992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284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18BAF2-E6C9-4A20-967E-1A82C9B9F06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E6505A-BE90-48C3-BB4E-5CC2E115E7AE}">
      <dgm:prSet phldrT="[Text]" custT="1"/>
      <dgm:spPr/>
      <dgm:t>
        <a:bodyPr/>
        <a:lstStyle/>
        <a:p>
          <a:r>
            <a:rPr lang="en-US" sz="2800" smtClean="0">
              <a:latin typeface="Times New Roman" panose="02020603050405020304" pitchFamily="18" charset="0"/>
              <a:cs typeface="Times New Roman" panose="02020603050405020304" pitchFamily="18" charset="0"/>
            </a:rPr>
            <a:t>Chương trình dịch</a:t>
          </a:r>
          <a:endParaRPr lang="en-US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09268F-A7B4-4167-B55F-8D6AEC94765A}" type="parTrans" cxnId="{B1014E99-4A24-4FDB-AE32-50C1242E2DF1}">
      <dgm:prSet/>
      <dgm:spPr/>
      <dgm:t>
        <a:bodyPr/>
        <a:lstStyle/>
        <a:p>
          <a:endParaRPr lang="en-US"/>
        </a:p>
      </dgm:t>
    </dgm:pt>
    <dgm:pt modelId="{81138461-552D-4E83-921F-4B051392EFC4}" type="sibTrans" cxnId="{B1014E99-4A24-4FDB-AE32-50C1242E2DF1}">
      <dgm:prSet/>
      <dgm:spPr/>
      <dgm:t>
        <a:bodyPr/>
        <a:lstStyle/>
        <a:p>
          <a:endParaRPr lang="en-US"/>
        </a:p>
      </dgm:t>
    </dgm:pt>
    <dgm:pt modelId="{FDD2E358-D5E6-4BE3-802F-BC62EDA0DD0B}" type="asst">
      <dgm:prSet phldrT="[Text]" custT="1"/>
      <dgm:spPr/>
      <dgm:t>
        <a:bodyPr/>
        <a:lstStyle/>
        <a:p>
          <a:r>
            <a:rPr lang="en-US" sz="2400" smtClean="0">
              <a:latin typeface="Times New Roman" panose="02020603050405020304" pitchFamily="18" charset="0"/>
              <a:cs typeface="Times New Roman" panose="02020603050405020304" pitchFamily="18" charset="0"/>
            </a:rPr>
            <a:t>Thông dịch</a:t>
          </a:r>
          <a:endParaRPr lang="en-US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ED76EB1-AE6D-4DD7-925D-C21FEEEC7A52}" type="parTrans" cxnId="{3185EB32-819C-40C0-856A-D3EDF8AFAADB}">
      <dgm:prSet/>
      <dgm:spPr/>
      <dgm:t>
        <a:bodyPr/>
        <a:lstStyle/>
        <a:p>
          <a:endParaRPr lang="en-US"/>
        </a:p>
      </dgm:t>
    </dgm:pt>
    <dgm:pt modelId="{A64A8C73-B914-4B2A-887C-170C88B67973}" type="sibTrans" cxnId="{3185EB32-819C-40C0-856A-D3EDF8AFAADB}">
      <dgm:prSet/>
      <dgm:spPr/>
      <dgm:t>
        <a:bodyPr/>
        <a:lstStyle/>
        <a:p>
          <a:endParaRPr lang="en-US"/>
        </a:p>
      </dgm:t>
    </dgm:pt>
    <dgm:pt modelId="{7D6CD3ED-679C-452C-9184-395C3FF5940F}" type="asst">
      <dgm:prSet custT="1"/>
      <dgm:spPr/>
      <dgm:t>
        <a:bodyPr/>
        <a:lstStyle/>
        <a:p>
          <a:r>
            <a:rPr lang="en-US" sz="2400" smtClean="0">
              <a:latin typeface="Times New Roman" panose="02020603050405020304" pitchFamily="18" charset="0"/>
              <a:cs typeface="Times New Roman" panose="02020603050405020304" pitchFamily="18" charset="0"/>
            </a:rPr>
            <a:t>Biên dịch</a:t>
          </a:r>
          <a:endParaRPr lang="en-US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36DEC9-8C89-4275-AC63-48BA0088F265}" type="parTrans" cxnId="{96528832-90CC-4158-B43A-E44B0EA6B1C2}">
      <dgm:prSet/>
      <dgm:spPr/>
      <dgm:t>
        <a:bodyPr/>
        <a:lstStyle/>
        <a:p>
          <a:endParaRPr lang="en-US"/>
        </a:p>
      </dgm:t>
    </dgm:pt>
    <dgm:pt modelId="{C12FF77A-5664-4239-A29D-8AD321A0E914}" type="sibTrans" cxnId="{96528832-90CC-4158-B43A-E44B0EA6B1C2}">
      <dgm:prSet/>
      <dgm:spPr/>
      <dgm:t>
        <a:bodyPr/>
        <a:lstStyle/>
        <a:p>
          <a:endParaRPr lang="en-US"/>
        </a:p>
      </dgm:t>
    </dgm:pt>
    <dgm:pt modelId="{EFAD076C-5282-49E9-8384-6ACE879913E9}" type="pres">
      <dgm:prSet presAssocID="{3B18BAF2-E6C9-4A20-967E-1A82C9B9F06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30DA81A-34C9-4D7B-8B83-9A302285BFAE}" type="pres">
      <dgm:prSet presAssocID="{54E6505A-BE90-48C3-BB4E-5CC2E115E7AE}" presName="hierRoot1" presStyleCnt="0">
        <dgm:presLayoutVars>
          <dgm:hierBranch val="init"/>
        </dgm:presLayoutVars>
      </dgm:prSet>
      <dgm:spPr/>
    </dgm:pt>
    <dgm:pt modelId="{CBF1BA93-8812-465F-BAB7-0253D33DC9FC}" type="pres">
      <dgm:prSet presAssocID="{54E6505A-BE90-48C3-BB4E-5CC2E115E7AE}" presName="rootComposite1" presStyleCnt="0"/>
      <dgm:spPr/>
    </dgm:pt>
    <dgm:pt modelId="{5ED6DC74-2474-4248-96CB-88454C56DF93}" type="pres">
      <dgm:prSet presAssocID="{54E6505A-BE90-48C3-BB4E-5CC2E115E7AE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5528131-5EDE-4966-A9BA-E14CC1D01AED}" type="pres">
      <dgm:prSet presAssocID="{54E6505A-BE90-48C3-BB4E-5CC2E115E7AE}" presName="rootConnector1" presStyleLbl="node1" presStyleIdx="0" presStyleCnt="0"/>
      <dgm:spPr/>
      <dgm:t>
        <a:bodyPr/>
        <a:lstStyle/>
        <a:p>
          <a:endParaRPr lang="en-US"/>
        </a:p>
      </dgm:t>
    </dgm:pt>
    <dgm:pt modelId="{A2463AB0-E7D4-48B0-8183-60548BAE1330}" type="pres">
      <dgm:prSet presAssocID="{54E6505A-BE90-48C3-BB4E-5CC2E115E7AE}" presName="hierChild2" presStyleCnt="0"/>
      <dgm:spPr/>
    </dgm:pt>
    <dgm:pt modelId="{400D70ED-BA9F-419A-9BD7-B523164EAF30}" type="pres">
      <dgm:prSet presAssocID="{54E6505A-BE90-48C3-BB4E-5CC2E115E7AE}" presName="hierChild3" presStyleCnt="0"/>
      <dgm:spPr/>
    </dgm:pt>
    <dgm:pt modelId="{8B35BBB8-77B8-42A5-88C1-D002948306BE}" type="pres">
      <dgm:prSet presAssocID="{AED76EB1-AE6D-4DD7-925D-C21FEEEC7A52}" presName="Name111" presStyleLbl="parChTrans1D2" presStyleIdx="0" presStyleCnt="2"/>
      <dgm:spPr/>
      <dgm:t>
        <a:bodyPr/>
        <a:lstStyle/>
        <a:p>
          <a:endParaRPr lang="en-US"/>
        </a:p>
      </dgm:t>
    </dgm:pt>
    <dgm:pt modelId="{1877AA18-2400-4E4A-A595-14A47A7BE811}" type="pres">
      <dgm:prSet presAssocID="{FDD2E358-D5E6-4BE3-802F-BC62EDA0DD0B}" presName="hierRoot3" presStyleCnt="0">
        <dgm:presLayoutVars>
          <dgm:hierBranch val="init"/>
        </dgm:presLayoutVars>
      </dgm:prSet>
      <dgm:spPr/>
    </dgm:pt>
    <dgm:pt modelId="{7C274E71-E709-4FA6-98E1-7E4D0D3079FA}" type="pres">
      <dgm:prSet presAssocID="{FDD2E358-D5E6-4BE3-802F-BC62EDA0DD0B}" presName="rootComposite3" presStyleCnt="0"/>
      <dgm:spPr/>
    </dgm:pt>
    <dgm:pt modelId="{1E4971A8-2221-4C5B-9447-1B4BA1E92A5B}" type="pres">
      <dgm:prSet presAssocID="{FDD2E358-D5E6-4BE3-802F-BC62EDA0DD0B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62EA178-6072-46CA-9129-55443C8E1407}" type="pres">
      <dgm:prSet presAssocID="{FDD2E358-D5E6-4BE3-802F-BC62EDA0DD0B}" presName="rootConnector3" presStyleLbl="asst1" presStyleIdx="0" presStyleCnt="2"/>
      <dgm:spPr/>
      <dgm:t>
        <a:bodyPr/>
        <a:lstStyle/>
        <a:p>
          <a:endParaRPr lang="en-US"/>
        </a:p>
      </dgm:t>
    </dgm:pt>
    <dgm:pt modelId="{21B4F005-D7BA-46A5-B4F2-41F41FB92C79}" type="pres">
      <dgm:prSet presAssocID="{FDD2E358-D5E6-4BE3-802F-BC62EDA0DD0B}" presName="hierChild6" presStyleCnt="0"/>
      <dgm:spPr/>
    </dgm:pt>
    <dgm:pt modelId="{816EF2FB-05A1-43D7-ADAD-C515B6F3ED69}" type="pres">
      <dgm:prSet presAssocID="{FDD2E358-D5E6-4BE3-802F-BC62EDA0DD0B}" presName="hierChild7" presStyleCnt="0"/>
      <dgm:spPr/>
    </dgm:pt>
    <dgm:pt modelId="{4C2BC8A4-59E7-47E8-8BDA-AA44A2EC3ED6}" type="pres">
      <dgm:prSet presAssocID="{FD36DEC9-8C89-4275-AC63-48BA0088F265}" presName="Name111" presStyleLbl="parChTrans1D2" presStyleIdx="1" presStyleCnt="2"/>
      <dgm:spPr/>
      <dgm:t>
        <a:bodyPr/>
        <a:lstStyle/>
        <a:p>
          <a:endParaRPr lang="en-US"/>
        </a:p>
      </dgm:t>
    </dgm:pt>
    <dgm:pt modelId="{3C416C5F-E605-4A9B-B19D-A72069490367}" type="pres">
      <dgm:prSet presAssocID="{7D6CD3ED-679C-452C-9184-395C3FF5940F}" presName="hierRoot3" presStyleCnt="0">
        <dgm:presLayoutVars>
          <dgm:hierBranch val="init"/>
        </dgm:presLayoutVars>
      </dgm:prSet>
      <dgm:spPr/>
    </dgm:pt>
    <dgm:pt modelId="{8E059B18-6830-4C1C-A2C9-73C0ABD46B07}" type="pres">
      <dgm:prSet presAssocID="{7D6CD3ED-679C-452C-9184-395C3FF5940F}" presName="rootComposite3" presStyleCnt="0"/>
      <dgm:spPr/>
    </dgm:pt>
    <dgm:pt modelId="{E711B494-3EAE-48DF-91B2-6CA0BE1BB1BA}" type="pres">
      <dgm:prSet presAssocID="{7D6CD3ED-679C-452C-9184-395C3FF5940F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4B60F47-581C-4046-AD0A-1F29F93C29C6}" type="pres">
      <dgm:prSet presAssocID="{7D6CD3ED-679C-452C-9184-395C3FF5940F}" presName="rootConnector3" presStyleLbl="asst1" presStyleIdx="1" presStyleCnt="2"/>
      <dgm:spPr/>
      <dgm:t>
        <a:bodyPr/>
        <a:lstStyle/>
        <a:p>
          <a:endParaRPr lang="en-US"/>
        </a:p>
      </dgm:t>
    </dgm:pt>
    <dgm:pt modelId="{F874CE17-342C-48AA-8345-62D4DF6784A3}" type="pres">
      <dgm:prSet presAssocID="{7D6CD3ED-679C-452C-9184-395C3FF5940F}" presName="hierChild6" presStyleCnt="0"/>
      <dgm:spPr/>
    </dgm:pt>
    <dgm:pt modelId="{8931304F-3A5A-421C-854B-7E84CA179204}" type="pres">
      <dgm:prSet presAssocID="{7D6CD3ED-679C-452C-9184-395C3FF5940F}" presName="hierChild7" presStyleCnt="0"/>
      <dgm:spPr/>
    </dgm:pt>
  </dgm:ptLst>
  <dgm:cxnLst>
    <dgm:cxn modelId="{31DD4ADB-7103-4160-92EB-C5E0738DC6F4}" type="presOf" srcId="{FDD2E358-D5E6-4BE3-802F-BC62EDA0DD0B}" destId="{1E4971A8-2221-4C5B-9447-1B4BA1E92A5B}" srcOrd="0" destOrd="0" presId="urn:microsoft.com/office/officeart/2005/8/layout/orgChart1"/>
    <dgm:cxn modelId="{B1014E99-4A24-4FDB-AE32-50C1242E2DF1}" srcId="{3B18BAF2-E6C9-4A20-967E-1A82C9B9F06E}" destId="{54E6505A-BE90-48C3-BB4E-5CC2E115E7AE}" srcOrd="0" destOrd="0" parTransId="{6009268F-A7B4-4167-B55F-8D6AEC94765A}" sibTransId="{81138461-552D-4E83-921F-4B051392EFC4}"/>
    <dgm:cxn modelId="{E7EC7922-0E67-4160-AD88-A4C80015C3A6}" type="presOf" srcId="{54E6505A-BE90-48C3-BB4E-5CC2E115E7AE}" destId="{5ED6DC74-2474-4248-96CB-88454C56DF93}" srcOrd="0" destOrd="0" presId="urn:microsoft.com/office/officeart/2005/8/layout/orgChart1"/>
    <dgm:cxn modelId="{A3845B14-BDF0-4A3C-B294-98E6C0EB5AAC}" type="presOf" srcId="{3B18BAF2-E6C9-4A20-967E-1A82C9B9F06E}" destId="{EFAD076C-5282-49E9-8384-6ACE879913E9}" srcOrd="0" destOrd="0" presId="urn:microsoft.com/office/officeart/2005/8/layout/orgChart1"/>
    <dgm:cxn modelId="{02E92C83-E956-454D-B4FD-6EC9801D79E0}" type="presOf" srcId="{7D6CD3ED-679C-452C-9184-395C3FF5940F}" destId="{84B60F47-581C-4046-AD0A-1F29F93C29C6}" srcOrd="1" destOrd="0" presId="urn:microsoft.com/office/officeart/2005/8/layout/orgChart1"/>
    <dgm:cxn modelId="{FEE0FFC8-D066-462A-B4E0-E0D7EA2DBA8D}" type="presOf" srcId="{FD36DEC9-8C89-4275-AC63-48BA0088F265}" destId="{4C2BC8A4-59E7-47E8-8BDA-AA44A2EC3ED6}" srcOrd="0" destOrd="0" presId="urn:microsoft.com/office/officeart/2005/8/layout/orgChart1"/>
    <dgm:cxn modelId="{3185EB32-819C-40C0-856A-D3EDF8AFAADB}" srcId="{54E6505A-BE90-48C3-BB4E-5CC2E115E7AE}" destId="{FDD2E358-D5E6-4BE3-802F-BC62EDA0DD0B}" srcOrd="0" destOrd="0" parTransId="{AED76EB1-AE6D-4DD7-925D-C21FEEEC7A52}" sibTransId="{A64A8C73-B914-4B2A-887C-170C88B67973}"/>
    <dgm:cxn modelId="{4D9FDC0D-DC54-4883-B6AE-5B8E460F3339}" type="presOf" srcId="{FDD2E358-D5E6-4BE3-802F-BC62EDA0DD0B}" destId="{862EA178-6072-46CA-9129-55443C8E1407}" srcOrd="1" destOrd="0" presId="urn:microsoft.com/office/officeart/2005/8/layout/orgChart1"/>
    <dgm:cxn modelId="{96528832-90CC-4158-B43A-E44B0EA6B1C2}" srcId="{54E6505A-BE90-48C3-BB4E-5CC2E115E7AE}" destId="{7D6CD3ED-679C-452C-9184-395C3FF5940F}" srcOrd="1" destOrd="0" parTransId="{FD36DEC9-8C89-4275-AC63-48BA0088F265}" sibTransId="{C12FF77A-5664-4239-A29D-8AD321A0E914}"/>
    <dgm:cxn modelId="{ECA0551E-CDA8-4282-8806-4E524BD230C9}" type="presOf" srcId="{7D6CD3ED-679C-452C-9184-395C3FF5940F}" destId="{E711B494-3EAE-48DF-91B2-6CA0BE1BB1BA}" srcOrd="0" destOrd="0" presId="urn:microsoft.com/office/officeart/2005/8/layout/orgChart1"/>
    <dgm:cxn modelId="{F5F36E7B-B908-4614-A6DB-2CC2C1E12344}" type="presOf" srcId="{54E6505A-BE90-48C3-BB4E-5CC2E115E7AE}" destId="{65528131-5EDE-4966-A9BA-E14CC1D01AED}" srcOrd="1" destOrd="0" presId="urn:microsoft.com/office/officeart/2005/8/layout/orgChart1"/>
    <dgm:cxn modelId="{1C03ABD0-A1BC-485A-8263-8F856E12752F}" type="presOf" srcId="{AED76EB1-AE6D-4DD7-925D-C21FEEEC7A52}" destId="{8B35BBB8-77B8-42A5-88C1-D002948306BE}" srcOrd="0" destOrd="0" presId="urn:microsoft.com/office/officeart/2005/8/layout/orgChart1"/>
    <dgm:cxn modelId="{5A0BF8BB-9DAC-4740-909B-A0CBFC48A95A}" type="presParOf" srcId="{EFAD076C-5282-49E9-8384-6ACE879913E9}" destId="{B30DA81A-34C9-4D7B-8B83-9A302285BFAE}" srcOrd="0" destOrd="0" presId="urn:microsoft.com/office/officeart/2005/8/layout/orgChart1"/>
    <dgm:cxn modelId="{1AFFC448-1E76-4AD6-9BA5-3EE3AC77C853}" type="presParOf" srcId="{B30DA81A-34C9-4D7B-8B83-9A302285BFAE}" destId="{CBF1BA93-8812-465F-BAB7-0253D33DC9FC}" srcOrd="0" destOrd="0" presId="urn:microsoft.com/office/officeart/2005/8/layout/orgChart1"/>
    <dgm:cxn modelId="{5D591997-DC04-4BEC-B6C1-F29B004A6C79}" type="presParOf" srcId="{CBF1BA93-8812-465F-BAB7-0253D33DC9FC}" destId="{5ED6DC74-2474-4248-96CB-88454C56DF93}" srcOrd="0" destOrd="0" presId="urn:microsoft.com/office/officeart/2005/8/layout/orgChart1"/>
    <dgm:cxn modelId="{11332176-826E-4201-86CA-470C79D2A644}" type="presParOf" srcId="{CBF1BA93-8812-465F-BAB7-0253D33DC9FC}" destId="{65528131-5EDE-4966-A9BA-E14CC1D01AED}" srcOrd="1" destOrd="0" presId="urn:microsoft.com/office/officeart/2005/8/layout/orgChart1"/>
    <dgm:cxn modelId="{D4DAFEDD-B7A8-4A40-84A1-302031C448CD}" type="presParOf" srcId="{B30DA81A-34C9-4D7B-8B83-9A302285BFAE}" destId="{A2463AB0-E7D4-48B0-8183-60548BAE1330}" srcOrd="1" destOrd="0" presId="urn:microsoft.com/office/officeart/2005/8/layout/orgChart1"/>
    <dgm:cxn modelId="{17D0DE6A-B636-434E-9958-E3A554CB6E5C}" type="presParOf" srcId="{B30DA81A-34C9-4D7B-8B83-9A302285BFAE}" destId="{400D70ED-BA9F-419A-9BD7-B523164EAF30}" srcOrd="2" destOrd="0" presId="urn:microsoft.com/office/officeart/2005/8/layout/orgChart1"/>
    <dgm:cxn modelId="{35777207-30FD-4CC3-8ADE-C5D2097C8154}" type="presParOf" srcId="{400D70ED-BA9F-419A-9BD7-B523164EAF30}" destId="{8B35BBB8-77B8-42A5-88C1-D002948306BE}" srcOrd="0" destOrd="0" presId="urn:microsoft.com/office/officeart/2005/8/layout/orgChart1"/>
    <dgm:cxn modelId="{3656A468-593C-4E8D-8510-50C23129F99D}" type="presParOf" srcId="{400D70ED-BA9F-419A-9BD7-B523164EAF30}" destId="{1877AA18-2400-4E4A-A595-14A47A7BE811}" srcOrd="1" destOrd="0" presId="urn:microsoft.com/office/officeart/2005/8/layout/orgChart1"/>
    <dgm:cxn modelId="{A93DCC90-E4A5-4C44-B352-33FE61AA4FFE}" type="presParOf" srcId="{1877AA18-2400-4E4A-A595-14A47A7BE811}" destId="{7C274E71-E709-4FA6-98E1-7E4D0D3079FA}" srcOrd="0" destOrd="0" presId="urn:microsoft.com/office/officeart/2005/8/layout/orgChart1"/>
    <dgm:cxn modelId="{9CF3FEDC-5671-4848-96CA-4BD5AD41E92A}" type="presParOf" srcId="{7C274E71-E709-4FA6-98E1-7E4D0D3079FA}" destId="{1E4971A8-2221-4C5B-9447-1B4BA1E92A5B}" srcOrd="0" destOrd="0" presId="urn:microsoft.com/office/officeart/2005/8/layout/orgChart1"/>
    <dgm:cxn modelId="{219132E0-08E9-4DCF-BD35-46DED4567B20}" type="presParOf" srcId="{7C274E71-E709-4FA6-98E1-7E4D0D3079FA}" destId="{862EA178-6072-46CA-9129-55443C8E1407}" srcOrd="1" destOrd="0" presId="urn:microsoft.com/office/officeart/2005/8/layout/orgChart1"/>
    <dgm:cxn modelId="{9833C07F-69F1-49B7-81A7-FDC587144954}" type="presParOf" srcId="{1877AA18-2400-4E4A-A595-14A47A7BE811}" destId="{21B4F005-D7BA-46A5-B4F2-41F41FB92C79}" srcOrd="1" destOrd="0" presId="urn:microsoft.com/office/officeart/2005/8/layout/orgChart1"/>
    <dgm:cxn modelId="{E20155D7-9B4C-4A91-AB59-34F911168F30}" type="presParOf" srcId="{1877AA18-2400-4E4A-A595-14A47A7BE811}" destId="{816EF2FB-05A1-43D7-ADAD-C515B6F3ED69}" srcOrd="2" destOrd="0" presId="urn:microsoft.com/office/officeart/2005/8/layout/orgChart1"/>
    <dgm:cxn modelId="{058FAADE-C8A1-4F71-AD9D-0B645970C4E8}" type="presParOf" srcId="{400D70ED-BA9F-419A-9BD7-B523164EAF30}" destId="{4C2BC8A4-59E7-47E8-8BDA-AA44A2EC3ED6}" srcOrd="2" destOrd="0" presId="urn:microsoft.com/office/officeart/2005/8/layout/orgChart1"/>
    <dgm:cxn modelId="{F75E640A-06A2-434D-903A-8BE141C16C79}" type="presParOf" srcId="{400D70ED-BA9F-419A-9BD7-B523164EAF30}" destId="{3C416C5F-E605-4A9B-B19D-A72069490367}" srcOrd="3" destOrd="0" presId="urn:microsoft.com/office/officeart/2005/8/layout/orgChart1"/>
    <dgm:cxn modelId="{4765B6C1-7310-43AE-BEFF-1C0F37F86B07}" type="presParOf" srcId="{3C416C5F-E605-4A9B-B19D-A72069490367}" destId="{8E059B18-6830-4C1C-A2C9-73C0ABD46B07}" srcOrd="0" destOrd="0" presId="urn:microsoft.com/office/officeart/2005/8/layout/orgChart1"/>
    <dgm:cxn modelId="{9FB37E19-B031-472F-AC92-1C8B67F129EA}" type="presParOf" srcId="{8E059B18-6830-4C1C-A2C9-73C0ABD46B07}" destId="{E711B494-3EAE-48DF-91B2-6CA0BE1BB1BA}" srcOrd="0" destOrd="0" presId="urn:microsoft.com/office/officeart/2005/8/layout/orgChart1"/>
    <dgm:cxn modelId="{4A3C5BD7-F06E-416F-924A-798531FBDE9F}" type="presParOf" srcId="{8E059B18-6830-4C1C-A2C9-73C0ABD46B07}" destId="{84B60F47-581C-4046-AD0A-1F29F93C29C6}" srcOrd="1" destOrd="0" presId="urn:microsoft.com/office/officeart/2005/8/layout/orgChart1"/>
    <dgm:cxn modelId="{D5B88B1A-8A18-4AE1-9984-5334A4E4F164}" type="presParOf" srcId="{3C416C5F-E605-4A9B-B19D-A72069490367}" destId="{F874CE17-342C-48AA-8345-62D4DF6784A3}" srcOrd="1" destOrd="0" presId="urn:microsoft.com/office/officeart/2005/8/layout/orgChart1"/>
    <dgm:cxn modelId="{DCF1F269-E499-4944-B3C3-AD1AE075A8A7}" type="presParOf" srcId="{3C416C5F-E605-4A9B-B19D-A72069490367}" destId="{8931304F-3A5A-421C-854B-7E84CA17920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2BC8A4-59E7-47E8-8BDA-AA44A2EC3ED6}">
      <dsp:nvSpPr>
        <dsp:cNvPr id="0" name=""/>
        <dsp:cNvSpPr/>
      </dsp:nvSpPr>
      <dsp:spPr>
        <a:xfrm>
          <a:off x="2191224" y="1291558"/>
          <a:ext cx="208115" cy="9117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1743"/>
              </a:lnTo>
              <a:lnTo>
                <a:pt x="208115" y="91174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35BBB8-77B8-42A5-88C1-D002948306BE}">
      <dsp:nvSpPr>
        <dsp:cNvPr id="0" name=""/>
        <dsp:cNvSpPr/>
      </dsp:nvSpPr>
      <dsp:spPr>
        <a:xfrm>
          <a:off x="1983108" y="1291558"/>
          <a:ext cx="208115" cy="911743"/>
        </a:xfrm>
        <a:custGeom>
          <a:avLst/>
          <a:gdLst/>
          <a:ahLst/>
          <a:cxnLst/>
          <a:rect l="0" t="0" r="0" b="0"/>
          <a:pathLst>
            <a:path>
              <a:moveTo>
                <a:pt x="208115" y="0"/>
              </a:moveTo>
              <a:lnTo>
                <a:pt x="208115" y="911743"/>
              </a:lnTo>
              <a:lnTo>
                <a:pt x="0" y="91174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D6DC74-2474-4248-96CB-88454C56DF93}">
      <dsp:nvSpPr>
        <dsp:cNvPr id="0" name=""/>
        <dsp:cNvSpPr/>
      </dsp:nvSpPr>
      <dsp:spPr>
        <a:xfrm>
          <a:off x="1200198" y="300532"/>
          <a:ext cx="1982051" cy="9910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Chương trình dịch</a:t>
          </a:r>
          <a:endParaRPr lang="en-US" sz="2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00198" y="300532"/>
        <a:ext cx="1982051" cy="991025"/>
      </dsp:txXfrm>
    </dsp:sp>
    <dsp:sp modelId="{1E4971A8-2221-4C5B-9447-1B4BA1E92A5B}">
      <dsp:nvSpPr>
        <dsp:cNvPr id="0" name=""/>
        <dsp:cNvSpPr/>
      </dsp:nvSpPr>
      <dsp:spPr>
        <a:xfrm>
          <a:off x="1056" y="1707789"/>
          <a:ext cx="1982051" cy="9910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Thông dịch</a:t>
          </a:r>
          <a:endParaRPr lang="en-US" sz="2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56" y="1707789"/>
        <a:ext cx="1982051" cy="991025"/>
      </dsp:txXfrm>
    </dsp:sp>
    <dsp:sp modelId="{E711B494-3EAE-48DF-91B2-6CA0BE1BB1BA}">
      <dsp:nvSpPr>
        <dsp:cNvPr id="0" name=""/>
        <dsp:cNvSpPr/>
      </dsp:nvSpPr>
      <dsp:spPr>
        <a:xfrm>
          <a:off x="2399339" y="1707789"/>
          <a:ext cx="1982051" cy="9910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Biên dịch</a:t>
          </a:r>
          <a:endParaRPr lang="en-US" sz="2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99339" y="1707789"/>
        <a:ext cx="1982051" cy="9910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2886B4-A28A-4A3C-8131-17E6E8F1E02B}" type="datetimeFigureOut">
              <a:rPr lang="en-US" smtClean="0"/>
              <a:t>9/5/21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1010FB-7976-44D4-A748-7CE6B4445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2913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66965F-E251-42AB-AA75-6596EEF1DFDA}" type="datetimeFigureOut">
              <a:rPr lang="en-US" smtClean="0"/>
              <a:t>9/5/21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C0E15B-3263-4EBC-AE8E-6E2AC1568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9346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5879B-7EA6-43D4-AA7C-83F86B4EA7FE}" type="datetime1">
              <a:rPr lang="en-US" smtClean="0"/>
              <a:t>9/5/21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1813" y="192208"/>
            <a:ext cx="3529200" cy="365125"/>
          </a:xfrm>
        </p:spPr>
        <p:txBody>
          <a:bodyPr/>
          <a:lstStyle>
            <a:lvl1pPr>
              <a:defRPr sz="1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vi-VN" smtClean="0"/>
              <a:t>Trường THPT Bình Tân </a:t>
            </a:r>
            <a:endParaRPr lang="en-US" smtClean="0"/>
          </a:p>
          <a:p>
            <a:r>
              <a:rPr lang="vi-VN" smtClean="0"/>
              <a:t>Tổ: Tin học</a:t>
            </a:r>
            <a:endParaRPr lang="en-US" sz="1600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10675378" y="182710"/>
            <a:ext cx="1184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400" b="1" kern="120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smtClean="0"/>
              <a:t>Tin học</a:t>
            </a:r>
            <a:r>
              <a:rPr lang="en-US" smtClean="0"/>
              <a:t> 11</a:t>
            </a:r>
            <a:endParaRPr lang="en-US" sz="1600" dirty="0"/>
          </a:p>
        </p:txBody>
      </p:sp>
    </p:spTree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50BAE-31B9-4A08-B519-1F602666818C}" type="datetime1">
              <a:rPr lang="en-US" smtClean="0"/>
              <a:t>9/5/21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Trường THPT Bình Tân Tổ: Tin học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BCB8F-C1FC-4FB9-A3BE-D42731F5D466}" type="datetime1">
              <a:rPr lang="en-US" smtClean="0"/>
              <a:t>9/5/21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Trường THPT Bình Tân Tổ: Tin học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 xmlns:p14="http://schemas.microsoft.com/office/powerpoint/2010/main"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AEC23-6D11-4ED1-8920-F989ED223F9E}" type="datetime1">
              <a:rPr lang="en-US" smtClean="0"/>
              <a:t>9/5/21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Trường THPT Bình Tân Tổ: Tin học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1F9C4-DFB1-4B9E-835B-3AFF1EB452DC}" type="datetime1">
              <a:rPr lang="en-US" smtClean="0"/>
              <a:t>9/5/21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Trường THPT Bình Tân Tổ: Tin học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 xmlns:p14="http://schemas.microsoft.com/office/powerpoint/2010/main"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C9E98-DDCC-4B9B-85BD-1FB3CD8EED0B}" type="datetime1">
              <a:rPr lang="en-US" smtClean="0"/>
              <a:t>9/5/21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Trường THPT Bình Tân Tổ: Tin học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FA266-3FA5-447B-9BB3-B69064BE5299}" type="datetime1">
              <a:rPr lang="en-US" smtClean="0"/>
              <a:t>9/5/21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Trường THPT Bình Tân Tổ: Tin học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C24C-B326-4448-AB2D-F4CDACAA1E80}" type="datetime1">
              <a:rPr lang="en-US" smtClean="0"/>
              <a:t>9/5/21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Trường THPT Bình Tân Tổ: Tin học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C0C52-EEBA-409E-90BC-F88FB6CC101D}" type="datetime1">
              <a:rPr lang="en-US" smtClean="0"/>
              <a:t>9/5/21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6659" y="144685"/>
            <a:ext cx="7619999" cy="365125"/>
          </a:xfrm>
        </p:spPr>
        <p:txBody>
          <a:bodyPr/>
          <a:lstStyle>
            <a:lvl1pPr>
              <a:defRPr sz="1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vi-VN" smtClean="0"/>
              <a:t>Trường THPT Bình Tân</a:t>
            </a:r>
            <a:endParaRPr lang="en-US" smtClean="0"/>
          </a:p>
          <a:p>
            <a:r>
              <a:rPr lang="vi-VN" sz="1600" smtClean="0"/>
              <a:t>Tổ</a:t>
            </a:r>
            <a:r>
              <a:rPr lang="en-US" sz="1600" smtClean="0"/>
              <a:t>:</a:t>
            </a:r>
            <a:r>
              <a:rPr lang="vi-VN" sz="1600" smtClean="0"/>
              <a:t> Tin học</a:t>
            </a:r>
            <a:endParaRPr lang="en-US" sz="1600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10361612" y="128005"/>
            <a:ext cx="12387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400" b="1" kern="120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sz="1600" smtClean="0"/>
              <a:t>Tin học</a:t>
            </a:r>
            <a:r>
              <a:rPr lang="en-US" sz="1600" smtClean="0"/>
              <a:t> 11</a:t>
            </a:r>
            <a:endParaRPr lang="en-US" sz="1600" dirty="0"/>
          </a:p>
        </p:txBody>
      </p:sp>
    </p:spTree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7341-657D-44DE-B486-00E29B090D27}" type="datetime1">
              <a:rPr lang="en-US" smtClean="0"/>
              <a:t>9/5/21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Trường THPT Bình Tân Tổ: Tin học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7318B-06F1-4770-970F-0EA76A96E48D}" type="datetime1">
              <a:rPr lang="en-US" smtClean="0"/>
              <a:t>9/5/21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Trường THPT Bình Tân Tổ: Tin học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24835-7714-4389-A34E-9E8C88FE982E}" type="datetime1">
              <a:rPr lang="en-US" smtClean="0"/>
              <a:t>9/5/21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Trường THPT Bình Tân Tổ: Tin học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71B3-4C97-4C18-ABDA-43E93DBF46F0}" type="datetime1">
              <a:rPr lang="en-US" smtClean="0"/>
              <a:t>9/5/21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Trường THPT Bình Tân Tổ: Tin học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B074-3C3D-4E0A-B630-079866628F10}" type="datetime1">
              <a:rPr lang="en-US" smtClean="0"/>
              <a:t>9/5/21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Trường THPT Bình Tân Tổ: Tin học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40E2C-034E-4738-B1F2-A1C8653181D1}" type="datetime1">
              <a:rPr lang="en-US" smtClean="0"/>
              <a:t>9/5/21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Trường THPT Bình Tân Tổ: Tin học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1C57-19FF-493B-9416-3D1911C73D6C}" type="datetime1">
              <a:rPr lang="en-US" smtClean="0"/>
              <a:t>9/5/21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Trường THPT Bình Tân Tổ: Tin học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64980-ADA4-4E7E-BA89-6881B32D1F3C}" type="datetime1">
              <a:rPr lang="en-US" smtClean="0"/>
              <a:t>9/5/21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vi-VN" smtClean="0"/>
              <a:t>Trường THPT Bình Tân Tổ: Tin học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29703" y="685800"/>
            <a:ext cx="8915399" cy="226278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Bài 1</a:t>
            </a:r>
            <a:r>
              <a:rPr lang="en-US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. KHÁI NIỆM  LẬP TRÌNH VÀ NGÔN NGỮ LẬP </a:t>
            </a:r>
            <a:r>
              <a:rPr lang="en-US" b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TRÌNH</a:t>
            </a:r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88861" y="3862980"/>
            <a:ext cx="7397085" cy="69537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80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1. Khái </a:t>
            </a:r>
            <a:r>
              <a:rPr lang="en-US" sz="28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niệm lập trình và ngôn ngữ lập </a:t>
            </a:r>
            <a:r>
              <a:rPr lang="en-US" sz="280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trình</a:t>
            </a:r>
          </a:p>
          <a:p>
            <a:pPr marL="342900" indent="-342900">
              <a:buAutoNum type="arabicPeriod"/>
            </a:pPr>
            <a:endParaRPr lang="en-US" sz="280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en-US" sz="280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988861" y="4943428"/>
            <a:ext cx="7397085" cy="6953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2. Thông dịch và biên dịch</a:t>
            </a:r>
          </a:p>
          <a:p>
            <a:endParaRPr lang="en-US" sz="2800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988861" y="5967010"/>
            <a:ext cx="7397085" cy="6953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Ví dụ</a:t>
            </a:r>
          </a:p>
          <a:p>
            <a:endParaRPr lang="en-US" sz="28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z="1800" dirty="0" smtClean="0"/>
              <a:t>Trường THPT Bình Tân </a:t>
            </a:r>
            <a:endParaRPr lang="en-US" sz="1800" dirty="0" smtClean="0"/>
          </a:p>
          <a:p>
            <a:r>
              <a:rPr lang="vi-VN" sz="1800" dirty="0" smtClean="0"/>
              <a:t>Tổ: Tin học</a:t>
            </a:r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113592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5338" y="1224179"/>
            <a:ext cx="10976661" cy="3006627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1. </a:t>
            </a:r>
            <a:r>
              <a:rPr lang="en-US" sz="24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hãy chọn đáp án ĐÚNG:</a:t>
            </a:r>
          </a:p>
          <a:p>
            <a:pPr>
              <a:spcBef>
                <a:spcPts val="600"/>
              </a:spcBef>
              <a:buFont typeface="Times New Roman" panose="02020603050405020304" pitchFamily="18" charset="0"/>
              <a:buChar char="⁍"/>
            </a:pPr>
            <a:r>
              <a:rPr 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Có 3 loại ngôn ngữ lập trình: C, Pascal, Python</a:t>
            </a:r>
          </a:p>
          <a:p>
            <a:pPr>
              <a:spcBef>
                <a:spcPts val="600"/>
              </a:spcBef>
              <a:buFont typeface="Times New Roman" panose="02020603050405020304" pitchFamily="18" charset="0"/>
              <a:buChar char="⁍"/>
            </a:pPr>
            <a:r>
              <a:rPr 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Có 3 loại ngôn ngữ lập trình: Pascal, Assembly, C#</a:t>
            </a:r>
          </a:p>
          <a:p>
            <a:pPr>
              <a:spcBef>
                <a:spcPts val="600"/>
              </a:spcBef>
              <a:buFont typeface="Times New Roman" panose="02020603050405020304" pitchFamily="18" charset="0"/>
              <a:buChar char="⁍"/>
            </a:pPr>
            <a:r>
              <a:rPr 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Có 4 loại ngôn ngữ lập trình: Ngôn ngữ máy, Java, Pascal, ngôn ngữ lập trình bậc thấp.</a:t>
            </a:r>
          </a:p>
          <a:p>
            <a:pPr>
              <a:spcBef>
                <a:spcPts val="600"/>
              </a:spcBef>
              <a:buFont typeface="Times New Roman" panose="02020603050405020304" pitchFamily="18" charset="0"/>
              <a:buChar char="⁍"/>
            </a:pPr>
            <a:r>
              <a:rPr 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Có 3 loại ngôn ngữ lập trình: ngôn ngữ máy, hợp ngữ, ngôn ngữ lập trình bậc cao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37579" y="509810"/>
            <a:ext cx="8911687" cy="67242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</a:t>
            </a:r>
            <a:r>
              <a:rPr 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 CỐ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215337" y="4092484"/>
            <a:ext cx="10976661" cy="3006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Font typeface="Wingdings 3" charset="2"/>
              <a:buNone/>
            </a:pPr>
            <a:r>
              <a:rPr lang="en-US" sz="24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2.</a:t>
            </a:r>
            <a:r>
              <a:rPr lang="en-US" sz="32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 </a:t>
            </a:r>
            <a:r>
              <a:rPr 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 dịch có tác dụng gì?</a:t>
            </a:r>
          </a:p>
          <a:p>
            <a:r>
              <a:rPr 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Chuyển đổi từ ngôn ngữ bậc cao sang ngôn ngữ máy</a:t>
            </a:r>
          </a:p>
          <a:p>
            <a:r>
              <a:rPr 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Hỗ trợ lập trình viên viết chương trình cho đúng</a:t>
            </a:r>
          </a:p>
          <a:p>
            <a:r>
              <a:rPr 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Chuyển đổi từ ngôn ngữ lập trình sang ngôn ngữ tự nhiên</a:t>
            </a:r>
          </a:p>
          <a:p>
            <a:r>
              <a:rPr 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Chuyển đổi từ tiếng Anh sang tiếng Việt cho lập trình viên</a:t>
            </a:r>
          </a:p>
          <a:p>
            <a:pPr marL="0" indent="0">
              <a:spcBef>
                <a:spcPts val="600"/>
              </a:spcBef>
              <a:buFont typeface="Wingdings 3" charset="2"/>
              <a:buNone/>
            </a:pPr>
            <a:endParaRPr lang="en-US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Trường THPT Bình Tân</a:t>
            </a:r>
            <a:endParaRPr lang="en-US" smtClean="0"/>
          </a:p>
          <a:p>
            <a:r>
              <a:rPr lang="vi-VN" smtClean="0"/>
              <a:t>Tổ</a:t>
            </a:r>
            <a:r>
              <a:rPr lang="en-US" smtClean="0"/>
              <a:t>:</a:t>
            </a:r>
            <a:r>
              <a:rPr lang="vi-VN" smtClean="0"/>
              <a:t> Tin học</a:t>
            </a:r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160353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7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2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5339" y="2056691"/>
            <a:ext cx="10976661" cy="3006627"/>
          </a:xfrm>
        </p:spPr>
        <p:txBody>
          <a:bodyPr>
            <a:norm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Câu 1. Vì sao phải cần có chương trình dịch?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Câu 2. Phân biệt giữa thông dịch và biên dịch?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774057" y="824207"/>
            <a:ext cx="8911687" cy="67242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</a:t>
            </a:r>
            <a:r>
              <a:rPr 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 CỐ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Trường THPT Bình Tân </a:t>
            </a:r>
            <a:endParaRPr lang="en-US" smtClean="0"/>
          </a:p>
          <a:p>
            <a:r>
              <a:rPr lang="vi-VN" smtClean="0"/>
              <a:t>Tổ: Tin học</a:t>
            </a:r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386001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3391" y="405743"/>
            <a:ext cx="10140287" cy="1280890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FF0000"/>
                </a:solidFill>
              </a:rPr>
              <a:t>1. </a:t>
            </a:r>
            <a:r>
              <a:rPr lang="en-US" b="1" u="sng">
                <a:solidFill>
                  <a:srgbClr val="FF0000"/>
                </a:solidFill>
              </a:rPr>
              <a:t>Khái niệm lập trình và ngôn ngữ lập trình</a:t>
            </a:r>
            <a:r>
              <a:rPr lang="en-US" b="1" u="sng" smtClean="0">
                <a:solidFill>
                  <a:srgbClr val="FF0000"/>
                </a:solidFill>
              </a:rPr>
              <a:t>: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464024" y="1550156"/>
            <a:ext cx="4258101" cy="3390331"/>
          </a:xfrm>
          <a:prstGeom prst="cloudCallout">
            <a:avLst>
              <a:gd name="adj1" fmla="val -45406"/>
              <a:gd name="adj2" fmla="val 7618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Hãy nhắc lại các bước để giải một bài toán trên máy tính mà em đã được học ở lớp 10</a:t>
            </a: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5247221" y="1347182"/>
            <a:ext cx="5247905" cy="3545120"/>
            <a:chOff x="5274518" y="1299833"/>
            <a:chExt cx="5247905" cy="3545120"/>
          </a:xfrm>
        </p:grpSpPr>
        <p:sp>
          <p:nvSpPr>
            <p:cNvPr id="13" name="Text Box 2"/>
            <p:cNvSpPr txBox="1">
              <a:spLocks noChangeArrowheads="1"/>
            </p:cNvSpPr>
            <p:nvPr/>
          </p:nvSpPr>
          <p:spPr bwMode="auto">
            <a:xfrm>
              <a:off x="5274518" y="1299833"/>
              <a:ext cx="5247905" cy="35451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4400" smtClean="0">
                  <a:effectLst/>
                  <a:latin typeface="VNI-Times" pitchFamily="2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  <a:p>
              <a:pPr>
                <a:spcAft>
                  <a:spcPts val="0"/>
                </a:spcAft>
              </a:pPr>
              <a:r>
                <a:rPr lang="en-US" sz="4400" smtClean="0">
                  <a:effectLst/>
                  <a:latin typeface="VNI-Times" pitchFamily="2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  <a:p>
              <a:pPr>
                <a:spcAft>
                  <a:spcPts val="0"/>
                </a:spcAft>
              </a:pPr>
              <a:r>
                <a:rPr lang="en-US" sz="4400" smtClean="0">
                  <a:effectLst/>
                  <a:latin typeface="VNI-Times" pitchFamily="2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  <a:p>
              <a:pPr>
                <a:spcAft>
                  <a:spcPts val="0"/>
                </a:spcAft>
              </a:pPr>
              <a:r>
                <a:rPr lang="en-US" sz="4400" smtClean="0">
                  <a:effectLst/>
                  <a:latin typeface="VNI-Times" pitchFamily="2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  <a:p>
              <a:pPr>
                <a:spcAft>
                  <a:spcPts val="0"/>
                </a:spcAft>
              </a:pPr>
              <a:r>
                <a:rPr lang="en-US" sz="4400" smtClean="0">
                  <a:effectLst/>
                  <a:latin typeface="VNI-Times" pitchFamily="2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  <a:p>
              <a:pPr>
                <a:spcAft>
                  <a:spcPts val="0"/>
                </a:spcAft>
              </a:pPr>
              <a:r>
                <a:rPr lang="en-US" sz="1400" smtClean="0">
                  <a:effectLst/>
                  <a:latin typeface="VNI-Times" pitchFamily="2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</a:p>
            <a:p>
              <a:pPr>
                <a:spcAft>
                  <a:spcPts val="0"/>
                </a:spcAft>
              </a:pPr>
              <a:r>
                <a:rPr lang="en-US" sz="1400" smtClean="0">
                  <a:effectLst/>
                  <a:latin typeface="VNI-Times" pitchFamily="2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en-US" sz="1400">
                <a:effectLst/>
                <a:latin typeface="VNI-Times" pitchFamily="2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flipV="1">
              <a:off x="5895831" y="1895190"/>
              <a:ext cx="3671248" cy="1349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5977717" y="2565781"/>
              <a:ext cx="3671248" cy="1349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5977717" y="3184475"/>
              <a:ext cx="3671248" cy="1349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5977717" y="3824607"/>
              <a:ext cx="3671248" cy="1349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5950422" y="4582085"/>
              <a:ext cx="3671248" cy="1349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" name="Rectangle 20"/>
          <p:cNvSpPr/>
          <p:nvPr/>
        </p:nvSpPr>
        <p:spPr>
          <a:xfrm>
            <a:off x="5911727" y="1528998"/>
            <a:ext cx="365535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Xác định bài toán</a:t>
            </a:r>
            <a:endParaRPr lang="en-US" sz="2400">
              <a:solidFill>
                <a:srgbClr val="0070C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95831" y="2198267"/>
            <a:ext cx="45992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Lựa chọn hoặc thiết kế thuật toán</a:t>
            </a:r>
            <a:endParaRPr lang="en-US" sz="2400">
              <a:solidFill>
                <a:srgbClr val="0070C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868534" y="2753816"/>
            <a:ext cx="36690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40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 chương trình</a:t>
            </a:r>
            <a:endParaRPr lang="en-US" sz="2400">
              <a:solidFill>
                <a:srgbClr val="0070C0"/>
              </a:solidFill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950420" y="3498335"/>
            <a:ext cx="36166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40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 chỉnh</a:t>
            </a:r>
            <a:endParaRPr lang="en-US" sz="2400">
              <a:solidFill>
                <a:srgbClr val="0070C0"/>
              </a:solidFill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950420" y="4208452"/>
            <a:ext cx="16153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sz="240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 tài liệu</a:t>
            </a:r>
            <a:endParaRPr lang="en-US" sz="2400">
              <a:solidFill>
                <a:srgbClr val="0070C0"/>
              </a:solidFill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538788" y="5520900"/>
            <a:ext cx="7032006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Trong </a:t>
            </a:r>
            <a:r>
              <a:rPr lang="en-US" sz="2400">
                <a:latin typeface="Times New Roman" panose="02020603050405020304" pitchFamily="18" charset="0"/>
                <a:ea typeface="Times New Roman" panose="02020603050405020304" pitchFamily="18" charset="0"/>
              </a:rPr>
              <a:t>các bước trên, bước nào có nghĩa là chúng ta lập trình để giải bài toán trên máy tính?</a:t>
            </a:r>
            <a:endParaRPr lang="en-US" sz="2400"/>
          </a:p>
        </p:txBody>
      </p:sp>
      <p:sp>
        <p:nvSpPr>
          <p:cNvPr id="28" name="Flowchart: Alternate Process 27"/>
          <p:cNvSpPr/>
          <p:nvPr/>
        </p:nvSpPr>
        <p:spPr>
          <a:xfrm>
            <a:off x="9062114" y="5520900"/>
            <a:ext cx="2347414" cy="83099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thứ 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Trường THPT Bình Tân </a:t>
            </a:r>
            <a:endParaRPr lang="en-US" smtClean="0"/>
          </a:p>
          <a:p>
            <a:r>
              <a:rPr lang="vi-VN" smtClean="0"/>
              <a:t>Tổ: Tin học</a:t>
            </a:r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859021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1" grpId="0"/>
      <p:bldP spid="22" grpId="0"/>
      <p:bldP spid="23" grpId="0"/>
      <p:bldP spid="24" grpId="0"/>
      <p:bldP spid="25" grpId="0"/>
      <p:bldP spid="27" grpId="0" animBg="1"/>
      <p:bldP spid="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5371" y="1410769"/>
            <a:ext cx="10263117" cy="882555"/>
          </a:xfrm>
        </p:spPr>
        <p:txBody>
          <a:bodyPr>
            <a:noAutofit/>
          </a:bodyPr>
          <a:lstStyle/>
          <a:p>
            <a:pPr lvl="0"/>
            <a:r>
              <a:rPr lang="en-US" sz="28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Lập </a:t>
            </a:r>
            <a:r>
              <a:rPr lang="en-US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trình: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là việc sử dụng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của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ngôn ngữ lập trình cụ thể để mô tả dữ liệu và diễn đạt các thao tác của thuật toán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883391" y="405743"/>
            <a:ext cx="10140287" cy="1280890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FF0000"/>
                </a:solidFill>
              </a:rPr>
              <a:t>1. </a:t>
            </a:r>
            <a:r>
              <a:rPr lang="en-US" b="1" u="sng">
                <a:solidFill>
                  <a:srgbClr val="FF0000"/>
                </a:solidFill>
              </a:rPr>
              <a:t>Khái niệm lập trình và </a:t>
            </a:r>
            <a:r>
              <a:rPr lang="en-US" b="1" u="sng" smtClean="0">
                <a:solidFill>
                  <a:srgbClr val="FF0000"/>
                </a:solidFill>
              </a:rPr>
              <a:t>ngôn </a:t>
            </a:r>
            <a:r>
              <a:rPr lang="en-US" b="1" u="sng">
                <a:solidFill>
                  <a:srgbClr val="FF0000"/>
                </a:solidFill>
              </a:rPr>
              <a:t>ngữ lập trình</a:t>
            </a:r>
            <a:r>
              <a:rPr lang="en-US" b="1" u="sng" smtClean="0">
                <a:solidFill>
                  <a:srgbClr val="FF0000"/>
                </a:solidFill>
              </a:rPr>
              <a:t>: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12600" y="1384656"/>
            <a:ext cx="47965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 trúc dữ liệu và các câu lệnh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535371" y="2900016"/>
            <a:ext cx="10263117" cy="34598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algn="just">
              <a:buSzPts val="1200"/>
              <a:buFont typeface="Wingdings" panose="05000000000000000000" pitchFamily="2" charset="2"/>
              <a:buChar char="q"/>
            </a:pPr>
            <a:r>
              <a:rPr lang="en-US" sz="2800" u="sng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Ngôn</a:t>
            </a:r>
            <a:r>
              <a:rPr lang="en-US" sz="2800" u="sng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u="sng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ngữ</a:t>
            </a:r>
            <a:r>
              <a:rPr lang="en-US" sz="2800" u="sng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u="sng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máy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lệnh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mã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hóa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kí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hiệu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0 – 1.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Chương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viết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ngôn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ngữ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máy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nạp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bộ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nhớ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ngay</a:t>
            </a:r>
            <a:r>
              <a:rPr lang="en-US" sz="2800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.</a:t>
            </a:r>
          </a:p>
          <a:p>
            <a:pPr lvl="0" algn="just">
              <a:buSzPts val="1200"/>
              <a:buFont typeface="Wingdings" panose="05000000000000000000" pitchFamily="2" charset="2"/>
              <a:buChar char="q"/>
            </a:pPr>
            <a:r>
              <a:rPr lang="en-US" sz="2800" u="sng" dirty="0" err="1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Hợp</a:t>
            </a:r>
            <a:r>
              <a:rPr lang="en-US" sz="2800" u="sng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u="sng" dirty="0" err="1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ngữ</a:t>
            </a:r>
            <a:r>
              <a:rPr lang="en-US" sz="2800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: </a:t>
            </a:r>
            <a:r>
              <a:rPr lang="en-US" sz="2800" dirty="0" err="1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Sử</a:t>
            </a:r>
            <a:r>
              <a:rPr lang="en-US" sz="2800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dụng</a:t>
            </a:r>
            <a:r>
              <a:rPr lang="en-US" sz="2800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từ</a:t>
            </a:r>
            <a:r>
              <a:rPr lang="en-US" sz="2800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viết</a:t>
            </a:r>
            <a:r>
              <a:rPr lang="en-US" sz="2800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tắt</a:t>
            </a:r>
            <a:r>
              <a:rPr lang="en-US" sz="2800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tiếng</a:t>
            </a:r>
            <a:r>
              <a:rPr lang="en-US" sz="2800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Anh</a:t>
            </a:r>
            <a:r>
              <a:rPr lang="en-US" sz="2800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để</a:t>
            </a:r>
            <a:r>
              <a:rPr lang="en-US" sz="2800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diễn</a:t>
            </a:r>
            <a:r>
              <a:rPr lang="en-US" sz="2800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tả</a:t>
            </a:r>
            <a:r>
              <a:rPr lang="en-US" sz="2800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câu</a:t>
            </a:r>
            <a:r>
              <a:rPr lang="en-US" sz="2800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lệnh</a:t>
            </a:r>
            <a:endParaRPr lang="en-US" sz="2800" dirty="0">
              <a:latin typeface="VNI-Times" pitchFamily="2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lvl="0" algn="just">
              <a:buSzPts val="1200"/>
              <a:buFont typeface="Wingdings" panose="05000000000000000000" pitchFamily="2" charset="2"/>
              <a:buChar char="q"/>
            </a:pPr>
            <a:r>
              <a:rPr lang="en-US" sz="2800" u="sng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Ngôn</a:t>
            </a:r>
            <a:r>
              <a:rPr lang="en-US" sz="2800" u="sng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u="sng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ngữ</a:t>
            </a:r>
            <a:r>
              <a:rPr lang="en-US" sz="2800" u="sng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u="sng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bậc</a:t>
            </a:r>
            <a:r>
              <a:rPr lang="en-US" sz="2800" u="sng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u="sng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cao</a:t>
            </a:r>
            <a:r>
              <a:rPr lang="en-US" sz="2800" u="sng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: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lệnh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mã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hóa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ngôn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ngữ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gần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ngôn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ngữ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tiếng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Anh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Chương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viết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ngôn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ngữ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bậc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cao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cần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phải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chuyển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đổi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sang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ngôn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ngữ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máy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mới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.</a:t>
            </a:r>
            <a:endParaRPr lang="en-US" sz="2800" dirty="0">
              <a:latin typeface="VNI-Times" pitchFamily="2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0" lvl="0" indent="0" algn="just">
              <a:buNone/>
            </a:pPr>
            <a:r>
              <a:rPr lang="en-US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800" dirty="0"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5936776" y="1821930"/>
            <a:ext cx="528168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Trường THPT Bình Tân</a:t>
            </a:r>
            <a:endParaRPr lang="en-US" smtClean="0"/>
          </a:p>
          <a:p>
            <a:r>
              <a:rPr lang="vi-VN" smtClean="0"/>
              <a:t>Tổ</a:t>
            </a:r>
            <a:r>
              <a:rPr lang="en-US" smtClean="0"/>
              <a:t>:</a:t>
            </a:r>
            <a:r>
              <a:rPr lang="vi-VN" smtClean="0"/>
              <a:t> Tin học</a:t>
            </a: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309290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7690" y="1318574"/>
            <a:ext cx="8911687" cy="633056"/>
          </a:xfrm>
        </p:spPr>
        <p:txBody>
          <a:bodyPr>
            <a:normAutofit/>
          </a:bodyPr>
          <a:lstStyle/>
          <a:p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 quả của việc lập trình </a:t>
            </a:r>
            <a:r>
              <a:rPr lang="en-US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 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gì?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883391" y="405743"/>
            <a:ext cx="101402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smtClean="0">
                <a:solidFill>
                  <a:srgbClr val="FF0000"/>
                </a:solidFill>
              </a:rPr>
              <a:t>1. </a:t>
            </a:r>
            <a:r>
              <a:rPr lang="en-US" b="1" u="sng" smtClean="0">
                <a:solidFill>
                  <a:srgbClr val="FF0000"/>
                </a:solidFill>
              </a:rPr>
              <a:t>Khái niệm lập trình và ngôn ngữ lập trình: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582771" y="2189189"/>
            <a:ext cx="3502926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u="dash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>
                  <a:solidFill>
                    <a:srgbClr val="0D0D0D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Chương trình máy </a:t>
            </a:r>
            <a:r>
              <a:rPr lang="en-US" sz="2800" u="dash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>
                  <a:solidFill>
                    <a:srgbClr val="0D0D0D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endParaRPr lang="en-US" sz="280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84042" y="3176095"/>
            <a:ext cx="57438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 loại ngôn ngữ </a:t>
            </a: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lập trình nào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1600" b="1"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435516" y="4163001"/>
            <a:ext cx="358481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u="dash">
                <a:solidFill>
                  <a:srgbClr val="0070C0"/>
                </a:solidFill>
                <a:uFill>
                  <a:solidFill>
                    <a:srgbClr val="0D0D0D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Ngôn ngữ máy</a:t>
            </a:r>
            <a:endParaRPr lang="en-US" sz="2800">
              <a:solidFill>
                <a:srgbClr val="0070C0"/>
              </a:solidFill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u="dash" smtClean="0">
                <a:solidFill>
                  <a:srgbClr val="0070C0"/>
                </a:solidFill>
                <a:uFill>
                  <a:solidFill>
                    <a:srgbClr val="0D0D0D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 </a:t>
            </a:r>
            <a:r>
              <a:rPr lang="en-US" sz="2800" u="dash">
                <a:solidFill>
                  <a:srgbClr val="0070C0"/>
                </a:solidFill>
                <a:uFill>
                  <a:solidFill>
                    <a:srgbClr val="0D0D0D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endParaRPr lang="en-US" sz="2800">
              <a:solidFill>
                <a:srgbClr val="0070C0"/>
              </a:solidFill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u="dash" smtClean="0">
                <a:solidFill>
                  <a:srgbClr val="0070C0"/>
                </a:solidFill>
                <a:uFill>
                  <a:solidFill>
                    <a:srgbClr val="0D0D0D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Ngôn </a:t>
            </a:r>
            <a:r>
              <a:rPr lang="en-US" sz="2800" u="dash">
                <a:solidFill>
                  <a:srgbClr val="0070C0"/>
                </a:solidFill>
                <a:uFill>
                  <a:solidFill>
                    <a:srgbClr val="0D0D0D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 bậc cao.</a:t>
            </a:r>
            <a:endParaRPr lang="en-US" sz="2800">
              <a:solidFill>
                <a:srgbClr val="0070C0"/>
              </a:solidFill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Trường THPT Bình Tân </a:t>
            </a:r>
            <a:endParaRPr lang="en-US" smtClean="0"/>
          </a:p>
          <a:p>
            <a:r>
              <a:rPr lang="vi-VN" smtClean="0"/>
              <a:t>Tổ: Tin học</a:t>
            </a:r>
            <a:endParaRPr lang="en-US" sz="1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489521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72427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2. </a:t>
            </a:r>
            <a:r>
              <a:rPr lang="en-US" b="1" u="sng">
                <a:solidFill>
                  <a:srgbClr val="FF0000"/>
                </a:solidFill>
              </a:rPr>
              <a:t>Thông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dịch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và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biên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dịch</a:t>
            </a:r>
            <a:r>
              <a:rPr lang="en-US" b="1" u="sng" dirty="0" smtClean="0">
                <a:solidFill>
                  <a:srgbClr val="FF0000"/>
                </a:solidFill>
              </a:rPr>
              <a:t>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5755" y="1792406"/>
            <a:ext cx="10021320" cy="377762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Chương trình dịch: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Là chương trình dùng để 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u="dash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sang                             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8761863" y="2251881"/>
            <a:ext cx="274274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827361" y="2800065"/>
            <a:ext cx="20345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loud Callout 8"/>
          <p:cNvSpPr/>
          <p:nvPr/>
        </p:nvSpPr>
        <p:spPr>
          <a:xfrm>
            <a:off x="536496" y="3519730"/>
            <a:ext cx="3357349" cy="2319529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 hai loại chương trình dịch đó là những loại nào</a:t>
            </a:r>
            <a:r>
              <a:rPr lang="en-US" sz="24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3308900531"/>
              </p:ext>
            </p:extLst>
          </p:nvPr>
        </p:nvGraphicFramePr>
        <p:xfrm>
          <a:off x="5184633" y="3066549"/>
          <a:ext cx="4382448" cy="29993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ectangle 10"/>
          <p:cNvSpPr/>
          <p:nvPr/>
        </p:nvSpPr>
        <p:spPr>
          <a:xfrm>
            <a:off x="8954068" y="1875733"/>
            <a:ext cx="23583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70C0"/>
                </a:solidFill>
                <a:uFill>
                  <a:solidFill>
                    <a:srgbClr val="0D0D0D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ngôn ngữ bậc cao</a:t>
            </a:r>
            <a:endParaRPr lang="en-US" sz="2400">
              <a:solidFill>
                <a:srgbClr val="0070C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827361" y="2367465"/>
            <a:ext cx="20345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70C0"/>
                </a:solidFill>
                <a:uFill>
                  <a:solidFill>
                    <a:srgbClr val="0D0D0D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ngôn ngữ  máy</a:t>
            </a:r>
            <a:endParaRPr lang="en-US" sz="2400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Trường THPT Bình Tân</a:t>
            </a:r>
            <a:endParaRPr lang="en-US" smtClean="0"/>
          </a:p>
          <a:p>
            <a:r>
              <a:rPr lang="vi-VN" smtClean="0"/>
              <a:t>Tổ</a:t>
            </a:r>
            <a:r>
              <a:rPr lang="en-US" smtClean="0"/>
              <a:t>:</a:t>
            </a:r>
            <a:r>
              <a:rPr lang="vi-VN" smtClean="0"/>
              <a:t> Tin học</a:t>
            </a:r>
            <a:endParaRPr lang="en-US" sz="1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030950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animBg="1"/>
      <p:bldGraphic spid="10" grpId="0">
        <p:bldAsOne/>
      </p:bldGraphic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7916" y="1251907"/>
            <a:ext cx="8215502" cy="645132"/>
          </a:xfrm>
        </p:spPr>
        <p:txBody>
          <a:bodyPr>
            <a:normAutofit/>
          </a:bodyPr>
          <a:lstStyle/>
          <a:p>
            <a:pPr lvl="0"/>
            <a:r>
              <a:rPr lang="en-US" sz="2800" b="1"/>
              <a:t>Thông dịch</a:t>
            </a:r>
            <a:r>
              <a:rPr lang="en-US" sz="2800" b="1" smtClean="0"/>
              <a:t>:</a:t>
            </a:r>
            <a:endParaRPr lang="en-US" sz="2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4179" y="2015320"/>
            <a:ext cx="7878621" cy="2201838"/>
          </a:xfrm>
        </p:spPr>
        <p:txBody>
          <a:bodyPr>
            <a:normAutofit/>
          </a:bodyPr>
          <a:lstStyle/>
          <a:p>
            <a:pPr lvl="0"/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1: Kiểm tra tính đúng đắn của lệnh tiếp theo trong chương trình nguồn.</a:t>
            </a:r>
          </a:p>
          <a:p>
            <a:pPr lvl="0"/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Bước 2: Chuyển  lệnh đó thành ngôn ngữ máy.</a:t>
            </a:r>
          </a:p>
          <a:p>
            <a:pPr lvl="0"/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Bước 3: Thực hiện các câu lệnh vừa được chuyển đổi.</a:t>
            </a:r>
          </a:p>
          <a:p>
            <a:pPr marL="0" indent="0">
              <a:buNone/>
            </a:pPr>
            <a:endParaRPr lang="en-US" sz="240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37579" y="461199"/>
            <a:ext cx="8911687" cy="67242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smtClean="0">
                <a:solidFill>
                  <a:srgbClr val="FF0000"/>
                </a:solidFill>
              </a:rPr>
              <a:t>2. </a:t>
            </a:r>
            <a:r>
              <a:rPr lang="en-US" b="1" u="sng" smtClean="0">
                <a:solidFill>
                  <a:srgbClr val="FF0000"/>
                </a:solidFill>
              </a:rPr>
              <a:t>Thông dịch và biên dịch: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18763" y="4335439"/>
            <a:ext cx="614259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4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 hãy cho </a:t>
            </a:r>
            <a:r>
              <a:rPr lang="en-US" sz="24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ví dụ thực tiễn của </a:t>
            </a:r>
            <a:r>
              <a:rPr lang="en-US" sz="2400" b="1" i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 dịch</a:t>
            </a:r>
            <a:r>
              <a:rPr lang="en-US" sz="24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1400" b="1"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Trường THPT Bình Tân </a:t>
            </a:r>
            <a:endParaRPr lang="en-US" smtClean="0"/>
          </a:p>
          <a:p>
            <a:r>
              <a:rPr lang="vi-VN" smtClean="0"/>
              <a:t>Tổ: Tin học</a:t>
            </a:r>
            <a:endParaRPr lang="en-US" sz="1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229097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7916" y="1251907"/>
            <a:ext cx="8215502" cy="645132"/>
          </a:xfrm>
        </p:spPr>
        <p:txBody>
          <a:bodyPr>
            <a:normAutofit/>
          </a:bodyPr>
          <a:lstStyle/>
          <a:p>
            <a:pPr lvl="0"/>
            <a:r>
              <a:rPr lang="en-US" sz="2800" b="1" smtClean="0"/>
              <a:t>Biên </a:t>
            </a:r>
            <a:r>
              <a:rPr lang="en-US" sz="2800" b="1"/>
              <a:t>dịch</a:t>
            </a:r>
            <a:r>
              <a:rPr lang="en-US" sz="2800" b="1" smtClean="0"/>
              <a:t>:</a:t>
            </a:r>
            <a:endParaRPr lang="en-US" sz="2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4179" y="2015320"/>
            <a:ext cx="7878621" cy="1874292"/>
          </a:xfrm>
        </p:spPr>
        <p:txBody>
          <a:bodyPr>
            <a:normAutofit/>
          </a:bodyPr>
          <a:lstStyle/>
          <a:p>
            <a:pPr lvl="0" algn="just"/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Bước 1: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Duyệt, phát hiện lỗi, kiểm tra tính đúng đắn của lệnh trong chương trình nguồn.</a:t>
            </a:r>
          </a:p>
          <a:p>
            <a:pPr lvl="0" algn="just"/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Bước </a:t>
            </a: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2: 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Dịch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toàn bộ chương trình  nguồn thành một chương trình trên ngôn ngữ máy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37579" y="461199"/>
            <a:ext cx="8911687" cy="67242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smtClean="0">
                <a:solidFill>
                  <a:srgbClr val="FF0000"/>
                </a:solidFill>
              </a:rPr>
              <a:t>2. </a:t>
            </a:r>
            <a:r>
              <a:rPr lang="en-US" b="1" u="sng" dirty="0" err="1" smtClean="0">
                <a:solidFill>
                  <a:srgbClr val="FF0000"/>
                </a:solidFill>
              </a:rPr>
              <a:t>Thông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</a:rPr>
              <a:t>dịch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</a:rPr>
              <a:t>và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</a:rPr>
              <a:t>biên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</a:rPr>
              <a:t>dịch</a:t>
            </a:r>
            <a:r>
              <a:rPr lang="en-US" b="1" u="sng" dirty="0" smtClean="0">
                <a:solidFill>
                  <a:srgbClr val="FF0000"/>
                </a:solidFill>
              </a:rPr>
              <a:t>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18763" y="4335439"/>
            <a:ext cx="614259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4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 hãy cho </a:t>
            </a:r>
            <a:r>
              <a:rPr lang="en-US" sz="24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ví dụ thực tiễn của </a:t>
            </a:r>
            <a:r>
              <a:rPr lang="en-US" sz="2400" b="1" i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biên </a:t>
            </a:r>
            <a:r>
              <a:rPr lang="en-US" sz="2400" b="1" i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1400" b="1"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Trường THPT Bình Tân </a:t>
            </a:r>
            <a:endParaRPr lang="en-US" smtClean="0"/>
          </a:p>
          <a:p>
            <a:r>
              <a:rPr lang="vi-VN" smtClean="0"/>
              <a:t>Tổ: Tin học</a:t>
            </a:r>
            <a:endParaRPr lang="en-US" sz="1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353794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9994" y="1251907"/>
            <a:ext cx="9853684" cy="645132"/>
          </a:xfrm>
        </p:spPr>
        <p:txBody>
          <a:bodyPr>
            <a:normAutofit fontScale="90000"/>
          </a:bodyPr>
          <a:lstStyle/>
          <a:p>
            <a:r>
              <a:rPr lang="en-US" b="1"/>
              <a:t>Bài toán giải phương trình bậc nhất 1 ẩn ax+b=0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936" y="1997124"/>
            <a:ext cx="3989007" cy="2119952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en-US" sz="2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1: </a:t>
            </a:r>
            <a:r>
              <a:rPr lang="en-US" sz="24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 </a:t>
            </a:r>
            <a:r>
              <a:rPr lang="en-US" sz="2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 bài toán</a:t>
            </a:r>
            <a:endParaRPr lang="en-US" sz="24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Input:……….</a:t>
            </a:r>
            <a:r>
              <a:rPr lang="en-US" sz="2400" u="dash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Output:……..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37579" y="461199"/>
            <a:ext cx="8911687" cy="67242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>
                <a:solidFill>
                  <a:srgbClr val="FF0000"/>
                </a:solidFill>
              </a:rPr>
              <a:t>3</a:t>
            </a:r>
            <a:r>
              <a:rPr lang="en-US" b="1" dirty="0" smtClean="0">
                <a:solidFill>
                  <a:srgbClr val="FF0000"/>
                </a:solidFill>
              </a:rPr>
              <a:t>. </a:t>
            </a:r>
            <a:r>
              <a:rPr lang="en-US" b="1" u="sng" dirty="0" err="1" smtClean="0">
                <a:solidFill>
                  <a:srgbClr val="FF0000"/>
                </a:solidFill>
              </a:rPr>
              <a:t>Ví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</a:rPr>
              <a:t>dụ</a:t>
            </a:r>
            <a:r>
              <a:rPr lang="en-US" b="1" u="sng" dirty="0" smtClean="0">
                <a:solidFill>
                  <a:srgbClr val="FF0000"/>
                </a:solidFill>
              </a:rPr>
              <a:t>: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7" name="Picture 6" descr="ptb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386" y="1962773"/>
            <a:ext cx="5201920" cy="481584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623935" y="4370693"/>
            <a:ext cx="4384793" cy="21199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2: Thiết kế thuật toán</a:t>
            </a:r>
            <a:endParaRPr lang="en-US" sz="240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37304" y="2682338"/>
            <a:ext cx="819971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4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a, b</a:t>
            </a:r>
            <a:endParaRPr lang="en-US" sz="2400" b="1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140213" y="3381200"/>
            <a:ext cx="1599272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400" b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Nghiệm x</a:t>
            </a:r>
            <a:endParaRPr lang="en-US" sz="2400" b="1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Trường THPT Bình Tân</a:t>
            </a:r>
            <a:endParaRPr lang="en-US" smtClean="0"/>
          </a:p>
          <a:p>
            <a:r>
              <a:rPr lang="vi-VN" smtClean="0"/>
              <a:t>Tổ</a:t>
            </a:r>
            <a:r>
              <a:rPr lang="en-US" smtClean="0"/>
              <a:t>:</a:t>
            </a:r>
            <a:r>
              <a:rPr lang="vi-VN" smtClean="0"/>
              <a:t> Tin học</a:t>
            </a: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453473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/>
      <p:bldP spid="9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9994" y="1156371"/>
            <a:ext cx="9853684" cy="645132"/>
          </a:xfrm>
        </p:spPr>
        <p:txBody>
          <a:bodyPr>
            <a:normAutofit fontScale="90000"/>
          </a:bodyPr>
          <a:lstStyle/>
          <a:p>
            <a:r>
              <a:rPr lang="en-US" b="1"/>
              <a:t>Bài toán giải phương trình bậc nhất 1 ẩn ax+b=0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936" y="1807882"/>
            <a:ext cx="3989007" cy="821765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3: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37579" y="352015"/>
            <a:ext cx="8911687" cy="67242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>
                <a:solidFill>
                  <a:srgbClr val="FF0000"/>
                </a:solidFill>
              </a:rPr>
              <a:t>3</a:t>
            </a:r>
            <a:r>
              <a:rPr lang="en-US" b="1" smtClean="0">
                <a:solidFill>
                  <a:srgbClr val="FF0000"/>
                </a:solidFill>
              </a:rPr>
              <a:t>. </a:t>
            </a:r>
            <a:r>
              <a:rPr lang="en-US" b="1" u="sng" dirty="0" err="1" smtClean="0">
                <a:solidFill>
                  <a:srgbClr val="FF0000"/>
                </a:solidFill>
              </a:rPr>
              <a:t>Ví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</a:rPr>
              <a:t>dụ</a:t>
            </a:r>
            <a:r>
              <a:rPr lang="en-US" b="1" u="sng" dirty="0" smtClean="0">
                <a:solidFill>
                  <a:srgbClr val="FF0000"/>
                </a:solidFill>
              </a:rPr>
              <a:t>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23935" y="4370693"/>
            <a:ext cx="4384793" cy="70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4: Chạy thử</a:t>
            </a:r>
            <a:endParaRPr lang="en-US" sz="240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623934" y="5790062"/>
            <a:ext cx="4384793" cy="70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5: Viết tài liệu</a:t>
            </a:r>
            <a:endParaRPr lang="en-US" sz="240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5346" y="2390588"/>
            <a:ext cx="7942065" cy="4467412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Trường THPT Bình Tân </a:t>
            </a:r>
            <a:endParaRPr lang="en-US" smtClean="0"/>
          </a:p>
          <a:p>
            <a:r>
              <a:rPr lang="vi-VN" smtClean="0"/>
              <a:t>Tổ: Tin học</a:t>
            </a:r>
            <a:endParaRPr lang="en-US" sz="1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483710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  <p:bldP spid="10" grpId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136</TotalTime>
  <Words>851</Words>
  <Application>Microsoft Macintosh PowerPoint</Application>
  <PresentationFormat>Custom</PresentationFormat>
  <Paragraphs>114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Wisp</vt:lpstr>
      <vt:lpstr>Bài 1. KHÁI NIỆM  LẬP TRÌNH VÀ NGÔN NGỮ LẬP TRÌNH</vt:lpstr>
      <vt:lpstr>1. Khái niệm lập trình và ngôn ngữ lập trình:</vt:lpstr>
      <vt:lpstr>1. Khái niệm lập trình và ngôn ngữ lập trình:</vt:lpstr>
      <vt:lpstr>Kết quả của việc lập trình là gì?</vt:lpstr>
      <vt:lpstr>2. Thông dịch và biên dịch:</vt:lpstr>
      <vt:lpstr>Thông dịch:</vt:lpstr>
      <vt:lpstr>Biên dịch:</vt:lpstr>
      <vt:lpstr>Bài toán giải phương trình bậc nhất 1 ẩn ax+b=0</vt:lpstr>
      <vt:lpstr>Bài toán giải phương trình bậc nhất 1 ẩn ax+b=0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1. KHÁI NIỆM  LẬP TRÌNH VÀ NGÔN NGỮ LẬP TRÌNH</dc:title>
  <dc:creator>Thanh Tuyen</dc:creator>
  <cp:lastModifiedBy>mac air</cp:lastModifiedBy>
  <cp:revision>19</cp:revision>
  <dcterms:created xsi:type="dcterms:W3CDTF">2021-09-04T13:43:01Z</dcterms:created>
  <dcterms:modified xsi:type="dcterms:W3CDTF">2021-09-05T03:54:10Z</dcterms:modified>
</cp:coreProperties>
</file>